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500"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t>
        <a:bodyPr/>
        <a:lstStyle/>
        <a:p>
          <a:endParaRPr lang="en-US"/>
        </a:p>
      </dgm:t>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t>
        <a:bodyPr/>
        <a:lstStyle/>
        <a:p>
          <a:endParaRPr lang="en-US"/>
        </a:p>
      </dgm:t>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t>
        <a:bodyPr/>
        <a:lstStyle/>
        <a:p>
          <a:endParaRPr lang="en-US"/>
        </a:p>
      </dgm:t>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t>
        <a:bodyPr/>
        <a:lstStyle/>
        <a:p>
          <a:endParaRPr lang="en-US"/>
        </a:p>
      </dgm:t>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t>
        <a:bodyPr/>
        <a:lstStyle/>
        <a:p>
          <a:endParaRPr lang="en-US"/>
        </a:p>
      </dgm:t>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t>
        <a:bodyPr/>
        <a:lstStyle/>
        <a:p>
          <a:endParaRPr lang="en-US"/>
        </a:p>
      </dgm:t>
    </dgm:pt>
  </dgm:ptLst>
  <dgm:cxnLst>
    <dgm:cxn modelId="{5E58D7BB-23E3-4524-8277-52516662A665}" type="presOf" srcId="{0C607BDF-A9D7-4627-8EE2-315C015CC177}" destId="{77190E37-E608-48B6-86C2-F7FE915A69DE}"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2CCAFEE8-2C63-4A04-8F5A-3C0117551D70}" type="presOf" srcId="{239AA189-2609-4730-B0A0-9C4739393D4B}" destId="{72A8FF4D-AF03-4B92-9380-9BE0F30C6198}" srcOrd="0" destOrd="0" presId="urn:microsoft.com/office/officeart/2005/8/layout/hChevron3"/>
    <dgm:cxn modelId="{030FB272-884C-48B5-AFFA-D256C9E86A65}" type="presOf" srcId="{3FB430C5-6DDC-474E-8951-FEF73F7B1A84}" destId="{EF6F9681-835B-4535-A73A-1CDB5A9574C4}" srcOrd="0" destOrd="0" presId="urn:microsoft.com/office/officeart/2005/8/layout/hChevron3"/>
    <dgm:cxn modelId="{BC8A288D-B0C3-455C-94C3-57ADCD4BF85F}" type="presOf" srcId="{2E5CCF10-6D80-4744-A39A-76C6D08AE46E}" destId="{BEA61153-E09E-4172-9E85-9FC52D76C43A}"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9F5F8B75-6DED-4ECF-BA01-BCB459786ED4}" srcId="{2E5CCF10-6D80-4744-A39A-76C6D08AE46E}" destId="{0C607BDF-A9D7-4627-8EE2-315C015CC177}" srcOrd="5" destOrd="0" parTransId="{B9AC735B-0954-4BAD-A4A6-23E71268CF09}" sibTransId="{EA5ECB16-07EC-40C6-8AA8-EE855920ED22}"/>
    <dgm:cxn modelId="{B5E65827-8FC7-4E61-B7C6-D1946F676918}" type="presOf" srcId="{95FF975B-E983-4926-83C1-790006B55ED4}" destId="{FE72BCC6-4BB6-432E-ABAD-55FEBF57C35F}" srcOrd="0" destOrd="0" presId="urn:microsoft.com/office/officeart/2005/8/layout/hChevron3"/>
    <dgm:cxn modelId="{173FE571-3328-4F6B-A134-F817A16A42E0}" srcId="{2E5CCF10-6D80-4744-A39A-76C6D08AE46E}" destId="{9DC49616-B477-48A2-9B0E-06D3CF8D3596}" srcOrd="2" destOrd="0" parTransId="{B58FA113-7808-4A2B-8CC6-B7A755376655}" sibTransId="{52EBB17B-EA5C-4F38-BD9D-4ED452185D35}"/>
    <dgm:cxn modelId="{C2AA587F-90A4-4E3F-8BC0-0E9F991BAB68}" type="presOf" srcId="{9DC49616-B477-48A2-9B0E-06D3CF8D3596}" destId="{4E932AF8-9206-4329-A465-CE9397DFACD2}" srcOrd="0" destOrd="0" presId="urn:microsoft.com/office/officeart/2005/8/layout/hChevron3"/>
    <dgm:cxn modelId="{6D75E87E-05A9-40E0-805D-FB6AD318985E}" srcId="{2E5CCF10-6D80-4744-A39A-76C6D08AE46E}" destId="{3FB430C5-6DDC-474E-8951-FEF73F7B1A84}" srcOrd="4" destOrd="0" parTransId="{744FF0B6-A33B-4767-ACB0-7AEC2FED0552}" sibTransId="{8F99C977-399C-4067-BE3A-21B46DB1EFBD}"/>
    <dgm:cxn modelId="{5A296844-28C1-419F-9857-0587A1616F42}" srcId="{2E5CCF10-6D80-4744-A39A-76C6D08AE46E}" destId="{239AA189-2609-4730-B0A0-9C4739393D4B}" srcOrd="0" destOrd="0" parTransId="{AB4FFE13-701A-4598-AF71-1AF112845C63}" sibTransId="{E21FFA59-2FE7-4F60-8498-6F014579ACA2}"/>
    <dgm:cxn modelId="{F39C85CD-C776-4CC9-A3A4-C08445B14D29}" srcId="{2E5CCF10-6D80-4744-A39A-76C6D08AE46E}" destId="{95FF975B-E983-4926-83C1-790006B55ED4}" srcOrd="3" destOrd="0" parTransId="{35653092-674D-4A62-A7CE-97476C7216E8}" sibTransId="{EBFDE363-70C7-46BC-B6FD-FD610D7EAA3A}"/>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lvl="0" algn="ctr" defTabSz="844550">
            <a:lnSpc>
              <a:spcPct val="90000"/>
            </a:lnSpc>
            <a:spcBef>
              <a:spcPct val="0"/>
            </a:spcBef>
            <a:spcAft>
              <a:spcPct val="35000"/>
            </a:spcAft>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7/BI%20Dashboard.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17</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Account Dimension &amp; Hierarchy</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310E904E-B932-4C2B-AB52-18795D1FA502}"/>
              </a:ext>
            </a:extLst>
          </p:cNvPr>
          <p:cNvSpPr txBox="1"/>
          <p:nvPr/>
        </p:nvSpPr>
        <p:spPr>
          <a:xfrm>
            <a:off x="245164" y="911914"/>
            <a:ext cx="11734801" cy="2031325"/>
          </a:xfrm>
          <a:prstGeom prst="rect">
            <a:avLst/>
          </a:prstGeom>
          <a:noFill/>
        </p:spPr>
        <p:txBody>
          <a:bodyPr wrap="square" rtlCol="0">
            <a:spAutoFit/>
          </a:bodyPr>
          <a:lstStyle/>
          <a:p>
            <a:r>
              <a:rPr lang="en-US" b="1" dirty="0"/>
              <a:t>Account </a:t>
            </a:r>
            <a:r>
              <a:rPr lang="en-US" b="1" dirty="0" smtClean="0"/>
              <a:t>Dimension:</a:t>
            </a:r>
            <a:endParaRPr lang="en-US" b="1" dirty="0"/>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a:p>
          <a:p>
            <a:r>
              <a:rPr lang="en-US" b="1" dirty="0" smtClean="0"/>
              <a:t>Hierarchy:</a:t>
            </a:r>
            <a:endParaRPr lang="en-US" b="1" dirty="0"/>
          </a:p>
          <a:p>
            <a:r>
              <a:rPr lang="en-US" dirty="0"/>
              <a:t>Representation of our data in TREE Structure, Better visualization to our </a:t>
            </a:r>
            <a:r>
              <a:rPr lang="en-US" dirty="0" smtClean="0"/>
              <a:t>data</a:t>
            </a:r>
            <a:endParaRPr lang="en-US" dirty="0"/>
          </a:p>
        </p:txBody>
      </p:sp>
      <p:sp>
        <p:nvSpPr>
          <p:cNvPr id="9" name="Freeform 8">
            <a:extLst>
              <a:ext uri="{FF2B5EF4-FFF2-40B4-BE49-F238E27FC236}">
                <a16:creationId xmlns:a16="http://schemas.microsoft.com/office/drawing/2014/main" xmlns=""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xmlns="" id="{62093AE4-15FE-409E-BC9F-2C8F67E70FD3}"/>
              </a:ext>
            </a:extLst>
          </p:cNvPr>
          <p:cNvSpPr txBox="1"/>
          <p:nvPr/>
        </p:nvSpPr>
        <p:spPr>
          <a:xfrm>
            <a:off x="2101772" y="4319150"/>
            <a:ext cx="2207507"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Level based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xmlns="" id="{7DE1A013-FD86-4CD6-A796-D04B0648F151}"/>
              </a:ext>
            </a:extLst>
          </p:cNvPr>
          <p:cNvSpPr txBox="1"/>
          <p:nvPr/>
        </p:nvSpPr>
        <p:spPr>
          <a:xfrm>
            <a:off x="6458653" y="5255900"/>
            <a:ext cx="2128752"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Parent-Child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xmlns=""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02</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10">
            <a:extLst>
              <a:ext uri="{FF2B5EF4-FFF2-40B4-BE49-F238E27FC236}">
                <a16:creationId xmlns:a16="http://schemas.microsoft.com/office/drawing/2014/main" xmlns=""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a16="http://schemas.microsoft.com/office/drawing/2014/main" xmlns=""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a16="http://schemas.microsoft.com/office/drawing/2014/main" xmlns=""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01</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a16="http://schemas.microsoft.com/office/drawing/2014/main" xmlns=""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Business Intelligence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301520" y="4829933"/>
            <a:ext cx="10883315" cy="1189395"/>
          </a:xfrm>
          <a:prstGeom prst="rect">
            <a:avLst/>
          </a:prstGeom>
          <a:noFill/>
        </p:spPr>
        <p:txBody>
          <a:bodyPr wrap="square" rtlCol="0" anchor="ctr">
            <a:noAutofit/>
          </a:bodyPr>
          <a:lstStyle/>
          <a:p>
            <a:pPr algn="just"/>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71F0D1E-534F-4EB0-AECF-98AE840038C7}"/>
              </a:ext>
            </a:extLst>
          </p:cNvPr>
          <p:cNvSpPr txBox="1"/>
          <p:nvPr/>
        </p:nvSpPr>
        <p:spPr>
          <a:xfrm>
            <a:off x="301520" y="803401"/>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a16="http://schemas.microsoft.com/office/drawing/2014/main" xmlns=""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Creating Model for BI Story (Analytic Model)</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b="15110"/>
          <a:stretch/>
        </p:blipFill>
        <p:spPr>
          <a:xfrm>
            <a:off x="1433038" y="2038045"/>
            <a:ext cx="8839680" cy="4643058"/>
          </a:xfrm>
          <a:prstGeom prst="rect">
            <a:avLst/>
          </a:prstGeom>
        </p:spPr>
      </p:pic>
      <p:grpSp>
        <p:nvGrpSpPr>
          <p:cNvPr id="6" name="Group 5">
            <a:extLst>
              <a:ext uri="{FF2B5EF4-FFF2-40B4-BE49-F238E27FC236}">
                <a16:creationId xmlns="" xmlns:a16="http://schemas.microsoft.com/office/drawing/2014/main" id="{474A0A0B-8C20-4E27-9D74-BC005D4C8453}"/>
              </a:ext>
            </a:extLst>
          </p:cNvPr>
          <p:cNvGrpSpPr/>
          <p:nvPr/>
        </p:nvGrpSpPr>
        <p:grpSpPr>
          <a:xfrm>
            <a:off x="1419418" y="938407"/>
            <a:ext cx="9091831" cy="956347"/>
            <a:chOff x="2387422" y="4345972"/>
            <a:chExt cx="9091831" cy="956347"/>
          </a:xfrm>
          <a:solidFill>
            <a:schemeClr val="accent6"/>
          </a:solidFill>
        </p:grpSpPr>
        <p:sp>
          <p:nvSpPr>
            <p:cNvPr id="8"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 xmlns:a16="http://schemas.microsoft.com/office/drawing/2014/main" id="{E6DE1479-8C20-4B05-B8E9-3CB693CF26DE}"/>
              </a:ext>
            </a:extLst>
          </p:cNvPr>
          <p:cNvSpPr/>
          <p:nvPr/>
        </p:nvSpPr>
        <p:spPr>
          <a:xfrm>
            <a:off x="1779548" y="1238588"/>
            <a:ext cx="1299502" cy="341632"/>
          </a:xfrm>
          <a:prstGeom prst="rect">
            <a:avLst/>
          </a:prstGeom>
        </p:spPr>
        <p:txBody>
          <a:bodyPr wrap="square" lIns="0" rIns="0" anchor="t">
            <a:spAutoFit/>
          </a:bodyPr>
          <a:lstStyle/>
          <a:p>
            <a:pPr algn="ctr">
              <a:lnSpc>
                <a:spcPct val="90000"/>
              </a:lnSpc>
            </a:pPr>
            <a:r>
              <a:rPr lang="en-IN" dirty="0" smtClean="0">
                <a:solidFill>
                  <a:schemeClr val="bg1"/>
                </a:solidFill>
                <a:ea typeface="Open Sans" panose="020B0606030504020204" pitchFamily="34" charset="0"/>
                <a:cs typeface="Segoe UI" panose="020B0502040204020203" pitchFamily="34" charset="0"/>
              </a:rPr>
              <a:t>HOME </a:t>
            </a:r>
            <a:endParaRPr lang="en-IN" dirty="0">
              <a:solidFill>
                <a:schemeClr val="bg1"/>
              </a:solidFill>
              <a:ea typeface="Open Sans" panose="020B0606030504020204" pitchFamily="34" charset="0"/>
              <a:cs typeface="Segoe UI" panose="020B0502040204020203" pitchFamily="34" charset="0"/>
            </a:endParaRPr>
          </a:p>
        </p:txBody>
      </p:sp>
      <p:sp>
        <p:nvSpPr>
          <p:cNvPr id="14" name="Rectangle 13">
            <a:extLst>
              <a:ext uri="{FF2B5EF4-FFF2-40B4-BE49-F238E27FC236}">
                <a16:creationId xmlns="" xmlns:a16="http://schemas.microsoft.com/office/drawing/2014/main" id="{E04A8885-F432-4FE4-AD25-914F46CCA6A5}"/>
              </a:ext>
            </a:extLst>
          </p:cNvPr>
          <p:cNvSpPr/>
          <p:nvPr/>
        </p:nvSpPr>
        <p:spPr>
          <a:xfrm>
            <a:off x="4035068" y="1079564"/>
            <a:ext cx="1299502" cy="590931"/>
          </a:xfrm>
          <a:prstGeom prst="rect">
            <a:avLst/>
          </a:prstGeom>
        </p:spPr>
        <p:txBody>
          <a:bodyPr wrap="square" lIns="0" rIns="0" anchor="t">
            <a:spAutoFit/>
          </a:bodyPr>
          <a:lstStyle/>
          <a:p>
            <a:pPr algn="ctr">
              <a:lnSpc>
                <a:spcPct val="90000"/>
              </a:lnSpc>
            </a:pPr>
            <a:r>
              <a:rPr lang="en-IN" dirty="0" smtClean="0">
                <a:solidFill>
                  <a:schemeClr val="bg1"/>
                </a:solidFill>
                <a:ea typeface="Open Sans" panose="020B0606030504020204" pitchFamily="34" charset="0"/>
                <a:cs typeface="Segoe UI" panose="020B0502040204020203" pitchFamily="34" charset="0"/>
              </a:rPr>
              <a:t>Click on Create Model</a:t>
            </a:r>
            <a:endParaRPr lang="en-IN" dirty="0">
              <a:solidFill>
                <a:schemeClr val="bg1"/>
              </a:solidFill>
              <a:ea typeface="Open Sans" panose="020B0606030504020204"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0260BD5A-8EA5-41ED-8AB1-4BE345CEE10F}"/>
              </a:ext>
            </a:extLst>
          </p:cNvPr>
          <p:cNvSpPr/>
          <p:nvPr/>
        </p:nvSpPr>
        <p:spPr>
          <a:xfrm>
            <a:off x="6097548" y="1079564"/>
            <a:ext cx="1299502" cy="590931"/>
          </a:xfrm>
          <a:prstGeom prst="rect">
            <a:avLst/>
          </a:prstGeom>
        </p:spPr>
        <p:txBody>
          <a:bodyPr wrap="square" lIns="0" rIns="0" anchor="t">
            <a:spAutoFit/>
          </a:bodyPr>
          <a:lstStyle/>
          <a:p>
            <a:pPr algn="ctr">
              <a:lnSpc>
                <a:spcPct val="90000"/>
              </a:lnSpc>
            </a:pPr>
            <a:r>
              <a:rPr lang="en-IN" dirty="0" smtClean="0">
                <a:solidFill>
                  <a:schemeClr val="bg1"/>
                </a:solidFill>
                <a:ea typeface="Open Sans" panose="020B0606030504020204" pitchFamily="34" charset="0"/>
                <a:cs typeface="Segoe UI" panose="020B0502040204020203" pitchFamily="34" charset="0"/>
              </a:rPr>
              <a:t>Get Data Source</a:t>
            </a:r>
            <a:endParaRPr lang="en-IN" dirty="0">
              <a:solidFill>
                <a:schemeClr val="bg1"/>
              </a:solidFill>
              <a:ea typeface="Open Sans" panose="020B0606030504020204"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D9E8DA2B-0E20-4D98-A763-0528E093E365}"/>
              </a:ext>
            </a:extLst>
          </p:cNvPr>
          <p:cNvSpPr/>
          <p:nvPr/>
        </p:nvSpPr>
        <p:spPr>
          <a:xfrm>
            <a:off x="8180348" y="1238588"/>
            <a:ext cx="1299502" cy="341632"/>
          </a:xfrm>
          <a:prstGeom prst="rect">
            <a:avLst/>
          </a:prstGeom>
        </p:spPr>
        <p:txBody>
          <a:bodyPr wrap="square" lIns="0" rIns="0" anchor="t">
            <a:spAutoFit/>
          </a:bodyPr>
          <a:lstStyle/>
          <a:p>
            <a:pPr algn="ctr">
              <a:lnSpc>
                <a:spcPct val="90000"/>
              </a:lnSpc>
            </a:pPr>
            <a:r>
              <a:rPr lang="en-IN" dirty="0" smtClean="0">
                <a:solidFill>
                  <a:schemeClr val="bg1"/>
                </a:solidFill>
                <a:ea typeface="Open Sans" panose="020B0606030504020204" pitchFamily="34" charset="0"/>
                <a:cs typeface="Segoe UI" panose="020B0502040204020203" pitchFamily="34" charset="0"/>
              </a:rPr>
              <a:t>Create Model </a:t>
            </a:r>
            <a:endParaRPr lang="en-IN" dirty="0">
              <a:solidFill>
                <a:schemeClr val="bg1"/>
              </a:solidFill>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BI Scenario for Creating Dashboard</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1980779" y="805127"/>
            <a:ext cx="8253984" cy="5730240"/>
          </a:xfrm>
          <a:prstGeom prst="rect">
            <a:avLst/>
          </a:prstGeom>
        </p:spPr>
      </p:pic>
      <p:sp>
        <p:nvSpPr>
          <p:cNvPr id="3" name="Rectangle 2"/>
          <p:cNvSpPr/>
          <p:nvPr/>
        </p:nvSpPr>
        <p:spPr>
          <a:xfrm>
            <a:off x="261764" y="2859216"/>
            <a:ext cx="1580289" cy="707886"/>
          </a:xfrm>
          <a:prstGeom prst="rect">
            <a:avLst/>
          </a:prstGeom>
        </p:spPr>
        <p:txBody>
          <a:bodyPr wrap="square">
            <a:spAutoFit/>
          </a:bodyPr>
          <a:lstStyle/>
          <a:p>
            <a:r>
              <a:rPr lang="en-US" sz="2000" dirty="0" smtClean="0"/>
              <a:t>Exercise :</a:t>
            </a:r>
            <a:endParaRPr lang="en-US" sz="2000" dirty="0" smtClean="0">
              <a:hlinkClick r:id="rId4"/>
            </a:endParaRPr>
          </a:p>
          <a:p>
            <a:r>
              <a:rPr lang="en-US" sz="2000" dirty="0" smtClean="0">
                <a:hlinkClick r:id="rId4"/>
              </a:rPr>
              <a:t>BI </a:t>
            </a:r>
            <a:r>
              <a:rPr lang="en-US" sz="2000" dirty="0" smtClean="0">
                <a:hlinkClick r:id="rId4"/>
              </a:rPr>
              <a:t>Scenario </a:t>
            </a:r>
            <a:endParaRPr lang="en-US" sz="2000" dirty="0"/>
          </a:p>
        </p:txBody>
      </p:sp>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Smart Assist Feature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 xmlns:a16="http://schemas.microsoft.com/office/drawing/2014/main"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 xmlns:a16="http://schemas.microsoft.com/office/drawing/2014/main"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 xmlns:a16="http://schemas.microsoft.com/office/drawing/2014/main"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 xmlns:a16="http://schemas.microsoft.com/office/drawing/2014/main"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 xmlns:a16="http://schemas.microsoft.com/office/drawing/2014/main"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 xmlns:a16="http://schemas.microsoft.com/office/drawing/2014/main"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 xmlns:a16="http://schemas.microsoft.com/office/drawing/2014/main"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 xmlns:a16="http://schemas.microsoft.com/office/drawing/2014/main"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 xmlns:a16="http://schemas.microsoft.com/office/drawing/2014/main"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 xmlns:a16="http://schemas.microsoft.com/office/drawing/2014/main"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 xmlns:a16="http://schemas.microsoft.com/office/drawing/2014/main"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 xmlns:a16="http://schemas.microsoft.com/office/drawing/2014/main"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 xmlns:a16="http://schemas.microsoft.com/office/drawing/2014/main"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 xmlns:a16="http://schemas.microsoft.com/office/drawing/2014/main"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 xmlns:a16="http://schemas.microsoft.com/office/drawing/2014/main"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Discovery</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3" name="Rectangle 22">
              <a:extLst>
                <a:ext uri="{FF2B5EF4-FFF2-40B4-BE49-F238E27FC236}">
                  <a16:creationId xmlns="" xmlns:a16="http://schemas.microsoft.com/office/drawing/2014/main"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 xmlns:a16="http://schemas.microsoft.com/office/drawing/2014/main"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 xmlns:a16="http://schemas.microsoft.com/office/drawing/2014/main"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6" name="Rectangle 25">
              <a:extLst>
                <a:ext uri="{FF2B5EF4-FFF2-40B4-BE49-F238E27FC236}">
                  <a16:creationId xmlns="" xmlns:a16="http://schemas.microsoft.com/office/drawing/2014/main"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 xmlns:a16="http://schemas.microsoft.com/office/drawing/2014/main"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 xmlns:a16="http://schemas.microsoft.com/office/drawing/2014/main"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Time Series Forecasting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9" name="Rectangle 28">
              <a:extLst>
                <a:ext uri="{FF2B5EF4-FFF2-40B4-BE49-F238E27FC236}">
                  <a16:creationId xmlns="" xmlns:a16="http://schemas.microsoft.com/office/drawing/2014/main"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 xmlns:a16="http://schemas.microsoft.com/office/drawing/2014/main"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 xmlns:a16="http://schemas.microsoft.com/office/drawing/2014/main"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Grouping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32" name="Rectangle 31">
              <a:extLst>
                <a:ext uri="{FF2B5EF4-FFF2-40B4-BE49-F238E27FC236}">
                  <a16:creationId xmlns="" xmlns:a16="http://schemas.microsoft.com/office/drawing/2014/main"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 xmlns:a16="http://schemas.microsoft.com/office/drawing/2014/main"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 xmlns:a16="http://schemas.microsoft.com/office/drawing/2014/main"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 xmlns:a16="http://schemas.microsoft.com/office/drawing/2014/main"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 xmlns:a16="http://schemas.microsoft.com/office/drawing/2014/main"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 xmlns:a16="http://schemas.microsoft.com/office/drawing/2014/main"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17</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1E8BD2BC-59B0-4D30-97AE-9B4A2D8F7B41}"/>
              </a:ext>
            </a:extLst>
          </p:cNvPr>
          <p:cNvSpPr txBox="1"/>
          <p:nvPr/>
        </p:nvSpPr>
        <p:spPr>
          <a:xfrm>
            <a:off x="1076324" y="899721"/>
            <a:ext cx="794840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SAC (SAP Analytics Cloud)</a:t>
            </a:r>
          </a:p>
          <a:p>
            <a:pPr marL="285750" lvl="0" indent="-285750">
              <a:buFont typeface="Arial" panose="020B0604020202020204" pitchFamily="34" charset="0"/>
              <a:buChar char="•"/>
            </a:pPr>
            <a:r>
              <a:rPr lang="en-US" dirty="0"/>
              <a:t>Defining Phase of SAC  </a:t>
            </a:r>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a:p>
            <a:pPr marL="285750" lvl="0" indent="-285750">
              <a:buFont typeface="Arial" panose="020B0604020202020204" pitchFamily="34" charset="0"/>
              <a:buChar char="•"/>
            </a:pPr>
            <a:r>
              <a:rPr lang="en-US" dirty="0"/>
              <a:t>Describing On-Premise vs Cloud  </a:t>
            </a:r>
          </a:p>
          <a:p>
            <a:pPr marL="285750" lvl="0" indent="-285750">
              <a:buFont typeface="Arial" panose="020B0604020202020204" pitchFamily="34" charset="0"/>
              <a:buChar char="•"/>
            </a:pPr>
            <a:r>
              <a:rPr lang="en-US" dirty="0"/>
              <a:t>What is SAP Cloud Platform</a:t>
            </a:r>
          </a:p>
          <a:p>
            <a:pPr marL="285750" lvl="0" indent="-285750">
              <a:buFont typeface="Arial" panose="020B0604020202020204" pitchFamily="34" charset="0"/>
              <a:buChar char="•"/>
            </a:pPr>
            <a:r>
              <a:rPr lang="en-US" dirty="0"/>
              <a:t>Modelling in SAC </a:t>
            </a:r>
          </a:p>
          <a:p>
            <a:pPr marL="285750" lvl="0" indent="-285750">
              <a:buFont typeface="Arial" panose="020B0604020202020204" pitchFamily="34" charset="0"/>
              <a:buChar char="•"/>
            </a:pPr>
            <a:r>
              <a:rPr lang="en-US" dirty="0"/>
              <a:t>Types of Model</a:t>
            </a:r>
          </a:p>
          <a:p>
            <a:pPr marL="285750" lvl="0" indent="-285750">
              <a:buFont typeface="Arial" panose="020B0604020202020204" pitchFamily="34" charset="0"/>
              <a:buChar char="•"/>
            </a:pPr>
            <a:r>
              <a:rPr lang="en-US" dirty="0"/>
              <a:t>Define Concept of Account Dimension &amp; Hierarchy</a:t>
            </a:r>
          </a:p>
        </p:txBody>
      </p:sp>
      <p:sp>
        <p:nvSpPr>
          <p:cNvPr id="9" name="TextBox 8">
            <a:extLst>
              <a:ext uri="{FF2B5EF4-FFF2-40B4-BE49-F238E27FC236}">
                <a16:creationId xmlns="" xmlns:a16="http://schemas.microsoft.com/office/drawing/2014/main" id="{2181DA40-EB87-4A9E-A378-F475AFDB183C}"/>
              </a:ext>
            </a:extLst>
          </p:cNvPr>
          <p:cNvSpPr txBox="1"/>
          <p:nvPr/>
        </p:nvSpPr>
        <p:spPr>
          <a:xfrm>
            <a:off x="261764" y="4074334"/>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 xmlns:a16="http://schemas.microsoft.com/office/drawing/2014/main" id="{035F5030-D26D-459D-8F5D-DFF4BC98E02A}"/>
              </a:ext>
            </a:extLst>
          </p:cNvPr>
          <p:cNvSpPr txBox="1"/>
          <p:nvPr/>
        </p:nvSpPr>
        <p:spPr>
          <a:xfrm>
            <a:off x="1076325" y="4656422"/>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Business Intelligence (BI) Feature</a:t>
            </a:r>
          </a:p>
          <a:p>
            <a:pPr marL="285750" indent="-285750">
              <a:buFont typeface="Arial" panose="020B0604020202020204" pitchFamily="34" charset="0"/>
              <a:buChar char="•"/>
            </a:pPr>
            <a:r>
              <a:rPr lang="en-US" dirty="0"/>
              <a:t>BI Model</a:t>
            </a:r>
          </a:p>
          <a:p>
            <a:pPr marL="285750" lvl="0" indent="-285750">
              <a:buFont typeface="Arial" panose="020B0604020202020204" pitchFamily="34" charset="0"/>
              <a:buChar char="•"/>
            </a:pPr>
            <a:r>
              <a:rPr lang="en-US" dirty="0"/>
              <a:t>Creating BI Dashboard</a:t>
            </a:r>
          </a:p>
          <a:p>
            <a:pPr marL="285750" lvl="0" indent="-285750">
              <a:buFont typeface="Arial" panose="020B0604020202020204" pitchFamily="34" charset="0"/>
              <a:buChar char="•"/>
            </a:pPr>
            <a:r>
              <a:rPr lang="en-US" dirty="0"/>
              <a:t>Describing Smart Assist Features</a:t>
            </a:r>
          </a:p>
        </p:txBody>
      </p:sp>
      <p:pic>
        <p:nvPicPr>
          <p:cNvPr id="1026" name="Picture 2" descr="Free Vector | Giant check list"/>
          <p:cNvPicPr>
            <a:picLocks noChangeAspect="1" noChangeArrowheads="1"/>
          </p:cNvPicPr>
          <p:nvPr/>
        </p:nvPicPr>
        <p:blipFill rotWithShape="1">
          <a:blip r:embed="rId3">
            <a:extLst>
              <a:ext uri="{28A0092B-C50C-407E-A947-70E740481C1C}">
                <a14:useLocalDpi xmlns:a14="http://schemas.microsoft.com/office/drawing/2010/main" val="0"/>
              </a:ext>
            </a:extLst>
          </a:blip>
          <a:srcRect b="6057"/>
          <a:stretch/>
        </p:blipFill>
        <p:spPr bwMode="auto">
          <a:xfrm>
            <a:off x="7248249" y="1238827"/>
            <a:ext cx="3816096" cy="358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7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582"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What is SAC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4">
            <a:extLst>
              <a:ext uri="{FF2B5EF4-FFF2-40B4-BE49-F238E27FC236}">
                <a16:creationId xmlns:a16="http://schemas.microsoft.com/office/drawing/2014/main" xmlns="" id="{B92C5398-C868-4CB6-A5B2-FF712355F403}"/>
              </a:ext>
            </a:extLst>
          </p:cNvPr>
          <p:cNvSpPr txBox="1">
            <a:spLocks/>
          </p:cNvSpPr>
          <p:nvPr/>
        </p:nvSpPr>
        <p:spPr bwMode="black">
          <a:xfrm>
            <a:off x="261764" y="829311"/>
            <a:ext cx="11722352" cy="127778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dirty="0" smtClean="0"/>
              <a:t>(</a:t>
            </a:r>
            <a:r>
              <a:rPr lang="en-US" b="1" dirty="0"/>
              <a:t>SAP Analytics Cloud</a:t>
            </a:r>
            <a:r>
              <a:rPr lang="en-US" dirty="0"/>
              <a:t> is a software-as-a-service (</a:t>
            </a:r>
            <a:r>
              <a:rPr lang="en-US" b="1" dirty="0"/>
              <a:t>SaaS</a:t>
            </a:r>
            <a:r>
              <a:rPr lang="en-US" dirty="0"/>
              <a:t>) connecting your people, data, and ideas from multiple sources to enable fast and confident decision making. It allows users to discover, visualize, plan, and predict, all in one place</a:t>
            </a:r>
            <a:r>
              <a:rPr lang="en-US" dirty="0" smtClean="0"/>
              <a:t>.</a:t>
            </a:r>
            <a:endParaRPr lang="en-US" dirty="0"/>
          </a:p>
          <a:p>
            <a:pPr algn="just"/>
            <a:r>
              <a:rPr lang="en-US" dirty="0"/>
              <a:t>SAP Analytics Cloud enables the intelligent enterprise by providing everyone with the insights to make confident decisions </a:t>
            </a:r>
            <a:r>
              <a:rPr lang="en-US" dirty="0" smtClean="0"/>
              <a:t>and </a:t>
            </a:r>
            <a:r>
              <a:rPr lang="en-US" dirty="0"/>
              <a:t>take action in the moment.</a:t>
            </a:r>
          </a:p>
        </p:txBody>
      </p:sp>
      <p:sp>
        <p:nvSpPr>
          <p:cNvPr id="3" name="Rectangle 2"/>
          <p:cNvSpPr/>
          <p:nvPr/>
        </p:nvSpPr>
        <p:spPr>
          <a:xfrm>
            <a:off x="261763" y="2686075"/>
            <a:ext cx="4084949" cy="2585323"/>
          </a:xfrm>
          <a:prstGeom prst="rect">
            <a:avLst/>
          </a:prstGeom>
        </p:spPr>
        <p:txBody>
          <a:bodyPr wrap="square">
            <a:spAutoFit/>
          </a:bodyPr>
          <a:lstStyle/>
          <a:p>
            <a:pPr algn="just"/>
            <a:r>
              <a:rPr lang="en-US" dirty="0">
                <a:solidFill>
                  <a:srgbClr val="000000"/>
                </a:solidFill>
              </a:rPr>
              <a:t>Analytics feature in SAP tool depends on data algorithms, programming, and operations research to get data insight and to help the business in finding meaningful information from data coming from multiple data sources. This information is used by all enterprises to perform the business planning and forecasting.</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Defining Phases of SAC</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871733" y="2569965"/>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051843" y="2253691"/>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7680329" y="2787092"/>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      </a:t>
            </a:r>
            <a:r>
              <a:rPr lang="en-US" sz="3600" dirty="0" smtClean="0">
                <a:latin typeface="Cooper Black" panose="0208090404030B020404" pitchFamily="18" charset="0"/>
              </a:rPr>
              <a:t>On-Premise                   vs             Cloud</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a16="http://schemas.microsoft.com/office/drawing/2014/main" xmlns=""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a16="http://schemas.microsoft.com/office/drawing/2014/main" xmlns=""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xmlns=""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a16="http://schemas.microsoft.com/office/drawing/2014/main" xmlns=""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a:t>
            </a:r>
            <a:r>
              <a:rPr lang="en-US" sz="2000" dirty="0" smtClean="0">
                <a:solidFill>
                  <a:schemeClr val="bg1"/>
                </a:solidFill>
              </a:rPr>
              <a:t>purchased </a:t>
            </a:r>
            <a:r>
              <a:rPr lang="en-US" sz="2000" dirty="0">
                <a:solidFill>
                  <a:schemeClr val="bg1"/>
                </a:solidFill>
              </a:rPr>
              <a:t>Networking to be </a:t>
            </a:r>
            <a:r>
              <a:rPr lang="en-US" sz="2000" dirty="0" smtClean="0">
                <a:solidFill>
                  <a:schemeClr val="bg1"/>
                </a:solidFill>
              </a:rPr>
              <a:t>setup</a:t>
            </a:r>
            <a:r>
              <a:rPr lang="en-US" sz="2000" dirty="0">
                <a:solidFill>
                  <a:schemeClr val="bg1"/>
                </a:solidFill>
              </a:rPr>
              <a:t>.</a:t>
            </a:r>
            <a:endParaRPr lang="en-US" sz="2000" dirty="0"/>
          </a:p>
        </p:txBody>
      </p:sp>
      <p:grpSp>
        <p:nvGrpSpPr>
          <p:cNvPr id="14" name="Group 13">
            <a:extLst>
              <a:ext uri="{FF2B5EF4-FFF2-40B4-BE49-F238E27FC236}">
                <a16:creationId xmlns:a16="http://schemas.microsoft.com/office/drawing/2014/main" xmlns=""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a16="http://schemas.microsoft.com/office/drawing/2014/main" xmlns=""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a16="http://schemas.microsoft.com/office/drawing/2014/main" xmlns=""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a16="http://schemas.microsoft.com/office/drawing/2014/main" xmlns=""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a16="http://schemas.microsoft.com/office/drawing/2014/main" xmlns=""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a16="http://schemas.microsoft.com/office/drawing/2014/main" xmlns=""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a16="http://schemas.microsoft.com/office/drawing/2014/main" xmlns=""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a16="http://schemas.microsoft.com/office/drawing/2014/main" xmlns=""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a16="http://schemas.microsoft.com/office/drawing/2014/main" xmlns=""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a16="http://schemas.microsoft.com/office/drawing/2014/main" xmlns=""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a16="http://schemas.microsoft.com/office/drawing/2014/main" xmlns=""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a16="http://schemas.microsoft.com/office/drawing/2014/main" xmlns=""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a16="http://schemas.microsoft.com/office/drawing/2014/main" xmlns=""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a16="http://schemas.microsoft.com/office/drawing/2014/main" xmlns=""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a16="http://schemas.microsoft.com/office/drawing/2014/main" xmlns=""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a16="http://schemas.microsoft.com/office/drawing/2014/main" xmlns=""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a16="http://schemas.microsoft.com/office/drawing/2014/main" xmlns=""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xmlns=""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xmlns=""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34" name="Straight Connector 33">
            <a:extLst>
              <a:ext uri="{FF2B5EF4-FFF2-40B4-BE49-F238E27FC236}">
                <a16:creationId xmlns:a16="http://schemas.microsoft.com/office/drawing/2014/main" xmlns=""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a:t>
            </a:r>
            <a:r>
              <a:rPr lang="en-US" sz="2000" dirty="0" smtClean="0">
                <a:solidFill>
                  <a:schemeClr val="bg1"/>
                </a:solidFill>
              </a:rPr>
              <a:t>company.</a:t>
            </a:r>
            <a:endParaRPr lang="en-US" sz="2000" dirty="0">
              <a:solidFill>
                <a:schemeClr val="bg1"/>
              </a:solidFill>
            </a:endParaRPr>
          </a:p>
        </p:txBody>
      </p:sp>
      <p:sp>
        <p:nvSpPr>
          <p:cNvPr id="36" name="Freeform 15">
            <a:extLst>
              <a:ext uri="{FF2B5EF4-FFF2-40B4-BE49-F238E27FC236}">
                <a16:creationId xmlns:a16="http://schemas.microsoft.com/office/drawing/2014/main" xmlns=""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a16="http://schemas.microsoft.com/office/drawing/2014/main" xmlns=""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a16="http://schemas.microsoft.com/office/drawing/2014/main" xmlns=""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a16="http://schemas.microsoft.com/office/drawing/2014/main" xmlns=""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01</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0" name="Straight Connector 39">
            <a:extLst>
              <a:ext uri="{FF2B5EF4-FFF2-40B4-BE49-F238E27FC236}">
                <a16:creationId xmlns:a16="http://schemas.microsoft.com/office/drawing/2014/main" xmlns=""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r>
              <a:rPr lang="en-US" sz="2000" dirty="0" smtClean="0">
                <a:solidFill>
                  <a:schemeClr val="bg1"/>
                </a:solidFill>
              </a:rPr>
              <a:t>).</a:t>
            </a:r>
            <a:endParaRPr lang="en-US" sz="2000" dirty="0">
              <a:solidFill>
                <a:schemeClr val="bg1"/>
              </a:solidFill>
            </a:endParaRPr>
          </a:p>
        </p:txBody>
      </p:sp>
      <p:sp>
        <p:nvSpPr>
          <p:cNvPr id="42" name="Freeform 87">
            <a:extLst>
              <a:ext uri="{FF2B5EF4-FFF2-40B4-BE49-F238E27FC236}">
                <a16:creationId xmlns:a16="http://schemas.microsoft.com/office/drawing/2014/main" xmlns=""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a16="http://schemas.microsoft.com/office/drawing/2014/main" xmlns=""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a16="http://schemas.microsoft.com/office/drawing/2014/main" xmlns=""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xmlns=""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6" name="Straight Connector 45">
            <a:extLst>
              <a:ext uri="{FF2B5EF4-FFF2-40B4-BE49-F238E27FC236}">
                <a16:creationId xmlns:a16="http://schemas.microsoft.com/office/drawing/2014/main" xmlns=""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a:t>
            </a:r>
            <a:r>
              <a:rPr lang="en-US" sz="2000" dirty="0" smtClean="0">
                <a:solidFill>
                  <a:schemeClr val="bg1"/>
                </a:solidFill>
              </a:rPr>
              <a:t>solution.</a:t>
            </a:r>
            <a:r>
              <a:rPr lang="en-US" sz="1400" kern="0" dirty="0" smtClean="0">
                <a:solidFill>
                  <a:schemeClr val="bg1"/>
                </a:solidFill>
                <a:latin typeface="+mj-lt"/>
                <a:cs typeface="Arial" pitchFamily="34" charset="0"/>
              </a:rPr>
              <a:t> </a:t>
            </a:r>
            <a:endParaRPr lang="en-US" sz="1400" kern="0" dirty="0">
              <a:solidFill>
                <a:schemeClr val="bg1"/>
              </a:solidFill>
              <a:latin typeface="+mj-lt"/>
              <a:cs typeface="Arial" pitchFamily="34" charset="0"/>
            </a:endParaRPr>
          </a:p>
        </p:txBody>
      </p:sp>
      <p:grpSp>
        <p:nvGrpSpPr>
          <p:cNvPr id="48" name="Group 47">
            <a:extLst>
              <a:ext uri="{FF2B5EF4-FFF2-40B4-BE49-F238E27FC236}">
                <a16:creationId xmlns:a16="http://schemas.microsoft.com/office/drawing/2014/main" xmlns=""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a16="http://schemas.microsoft.com/office/drawing/2014/main" xmlns=""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a16="http://schemas.microsoft.com/office/drawing/2014/main" xmlns=""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a16="http://schemas.microsoft.com/office/drawing/2014/main" xmlns=""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a16="http://schemas.microsoft.com/office/drawing/2014/main" xmlns=""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a16="http://schemas.microsoft.com/office/drawing/2014/main" xmlns=""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a16="http://schemas.microsoft.com/office/drawing/2014/main" xmlns=""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a16="http://schemas.microsoft.com/office/drawing/2014/main" xmlns=""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a16="http://schemas.microsoft.com/office/drawing/2014/main" xmlns=""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xmlns=""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58" name="Straight Connector 57">
            <a:extLst>
              <a:ext uri="{FF2B5EF4-FFF2-40B4-BE49-F238E27FC236}">
                <a16:creationId xmlns:a16="http://schemas.microsoft.com/office/drawing/2014/main" xmlns=""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xmlns=""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smtClean="0">
                <a:solidFill>
                  <a:schemeClr val="bg1"/>
                </a:solidFill>
              </a:rPr>
              <a:t>License </a:t>
            </a:r>
            <a:r>
              <a:rPr lang="en-US" sz="2000" dirty="0">
                <a:solidFill>
                  <a:schemeClr val="bg1"/>
                </a:solidFill>
              </a:rPr>
              <a:t>to be bought by paying a lump-sum and licensing </a:t>
            </a:r>
            <a:r>
              <a:rPr lang="en-US" sz="2000" dirty="0" smtClean="0">
                <a:solidFill>
                  <a:schemeClr val="bg1"/>
                </a:solidFill>
              </a:rPr>
              <a:t>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a16="http://schemas.microsoft.com/office/drawing/2014/main" xmlns=""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a16="http://schemas.microsoft.com/office/drawing/2014/main" xmlns=""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a16="http://schemas.microsoft.com/office/drawing/2014/main" xmlns=""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xmlns=""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4" name="Straight Connector 63">
            <a:extLst>
              <a:ext uri="{FF2B5EF4-FFF2-40B4-BE49-F238E27FC236}">
                <a16:creationId xmlns:a16="http://schemas.microsoft.com/office/drawing/2014/main" xmlns=""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a:t>
            </a:r>
            <a:r>
              <a:rPr lang="en-US" sz="2000" dirty="0" smtClean="0">
                <a:solidFill>
                  <a:schemeClr val="bg1"/>
                </a:solidFill>
              </a:rPr>
              <a:t>users.</a:t>
            </a:r>
            <a:endParaRPr lang="en-US" sz="2000" dirty="0">
              <a:solidFill>
                <a:schemeClr val="bg1"/>
              </a:solidFill>
            </a:endParaRPr>
          </a:p>
        </p:txBody>
      </p:sp>
      <p:grpSp>
        <p:nvGrpSpPr>
          <p:cNvPr id="66" name="Group 65">
            <a:extLst>
              <a:ext uri="{FF2B5EF4-FFF2-40B4-BE49-F238E27FC236}">
                <a16:creationId xmlns:a16="http://schemas.microsoft.com/office/drawing/2014/main" xmlns=""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a16="http://schemas.microsoft.com/office/drawing/2014/main" xmlns=""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a16="http://schemas.microsoft.com/office/drawing/2014/main" xmlns=""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a16="http://schemas.microsoft.com/office/drawing/2014/main" xmlns=""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a16="http://schemas.microsoft.com/office/drawing/2014/main" xmlns=""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a16="http://schemas.microsoft.com/office/drawing/2014/main" xmlns=""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a16="http://schemas.microsoft.com/office/drawing/2014/main" xmlns=""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a16="http://schemas.microsoft.com/office/drawing/2014/main" xmlns=""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a16="http://schemas.microsoft.com/office/drawing/2014/main" xmlns=""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75" name="Straight Connector 74">
            <a:extLst>
              <a:ext uri="{FF2B5EF4-FFF2-40B4-BE49-F238E27FC236}">
                <a16:creationId xmlns:a16="http://schemas.microsoft.com/office/drawing/2014/main" xmlns=""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smtClean="0">
                <a:solidFill>
                  <a:schemeClr val="bg1"/>
                </a:solidFill>
                <a:latin typeface="+mj-lt"/>
                <a:cs typeface="Arial" pitchFamily="34" charset="0"/>
              </a:rPr>
              <a:t>. </a:t>
            </a:r>
            <a:endParaRPr lang="en-US" sz="2000" kern="0" dirty="0">
              <a:solidFill>
                <a:schemeClr val="bg1"/>
              </a:solidFill>
              <a:latin typeface="+mj-lt"/>
              <a:cs typeface="Arial" pitchFamily="34" charset="0"/>
            </a:endParaRPr>
          </a:p>
        </p:txBody>
      </p:sp>
      <p:grpSp>
        <p:nvGrpSpPr>
          <p:cNvPr id="77" name="Group 76">
            <a:extLst>
              <a:ext uri="{FF2B5EF4-FFF2-40B4-BE49-F238E27FC236}">
                <a16:creationId xmlns:a16="http://schemas.microsoft.com/office/drawing/2014/main" xmlns=""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a16="http://schemas.microsoft.com/office/drawing/2014/main" xmlns=""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a16="http://schemas.microsoft.com/office/drawing/2014/main" xmlns=""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a16="http://schemas.microsoft.com/office/drawing/2014/main" xmlns=""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a16="http://schemas.microsoft.com/office/drawing/2014/main" xmlns=""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a16="http://schemas.microsoft.com/office/drawing/2014/main" xmlns=""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83" name="Straight Connector 82">
            <a:extLst>
              <a:ext uri="{FF2B5EF4-FFF2-40B4-BE49-F238E27FC236}">
                <a16:creationId xmlns:a16="http://schemas.microsoft.com/office/drawing/2014/main" xmlns=""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a16="http://schemas.microsoft.com/office/drawing/2014/main" xmlns=""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a16="http://schemas.microsoft.com/office/drawing/2014/main" xmlns=""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a16="http://schemas.microsoft.com/office/drawing/2014/main" xmlns=""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a16="http://schemas.microsoft.com/office/drawing/2014/main" xmlns=""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a16="http://schemas.microsoft.com/office/drawing/2014/main" xmlns=""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a16="http://schemas.microsoft.com/office/drawing/2014/main" xmlns=""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a16="http://schemas.microsoft.com/office/drawing/2014/main" xmlns=""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a16="http://schemas.microsoft.com/office/drawing/2014/main" xmlns=""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a16="http://schemas.microsoft.com/office/drawing/2014/main" xmlns=""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smtClean="0">
                <a:latin typeface="+mj-lt"/>
              </a:rPr>
              <a:t>On-premise</a:t>
            </a:r>
            <a:endParaRPr lang="en-US" b="1" dirty="0">
              <a:latin typeface="+mj-lt"/>
            </a:endParaRPr>
          </a:p>
        </p:txBody>
      </p:sp>
      <p:cxnSp>
        <p:nvCxnSpPr>
          <p:cNvPr id="94" name="Straight Connector 93">
            <a:extLst>
              <a:ext uri="{FF2B5EF4-FFF2-40B4-BE49-F238E27FC236}">
                <a16:creationId xmlns:a16="http://schemas.microsoft.com/office/drawing/2014/main" xmlns=""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a16="http://schemas.microsoft.com/office/drawing/2014/main" xmlns=""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smtClean="0">
                <a:latin typeface="+mj-lt"/>
              </a:rPr>
              <a:t>Cloud</a:t>
            </a:r>
            <a:endParaRPr lang="en-US" b="1" dirty="0">
              <a:latin typeface="+mj-lt"/>
            </a:endParaRP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SAP Cloud Platform</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4B04043-D563-4675-B8E8-40A18B5BFBC8}"/>
              </a:ext>
            </a:extLst>
          </p:cNvPr>
          <p:cNvSpPr txBox="1"/>
          <p:nvPr/>
        </p:nvSpPr>
        <p:spPr>
          <a:xfrm>
            <a:off x="261764" y="779090"/>
            <a:ext cx="11118914" cy="5909310"/>
          </a:xfrm>
          <a:prstGeom prst="rect">
            <a:avLst/>
          </a:prstGeom>
          <a:noFill/>
        </p:spPr>
        <p:txBody>
          <a:bodyPr wrap="square" rtlCol="0">
            <a:spAutoFit/>
          </a:bodyPr>
          <a:lstStyle/>
          <a:p>
            <a:pPr algn="just"/>
            <a:r>
              <a:rPr lang="en-US" dirty="0"/>
              <a:t>SAP Cloud Platform is a platform as a service which provides support for developing applications in the cloud, it offers all what teams need for developing End-to-End enterprise apps which runs natively on cloud like DB, Programming, Monitoring.</a:t>
            </a:r>
          </a:p>
          <a:p>
            <a:pPr algn="just"/>
            <a:r>
              <a:rPr lang="en-US" dirty="0"/>
              <a:t>It is available in 2 modes</a:t>
            </a:r>
          </a:p>
          <a:p>
            <a:pPr marL="342900" indent="-342900" algn="just">
              <a:buAutoNum type="arabicPeriod"/>
            </a:pPr>
            <a:r>
              <a:rPr lang="en-US" dirty="0"/>
              <a:t>Neo (Obsolete)</a:t>
            </a:r>
          </a:p>
          <a:p>
            <a:pPr marL="342900" indent="-342900" algn="just">
              <a:buAutoNum type="arabicPeriod"/>
            </a:pPr>
            <a:r>
              <a:rPr lang="en-US" dirty="0"/>
              <a:t>CF – Cloud Foundry ( IaaS – AWS, Google, Azure, Alibaba)</a:t>
            </a:r>
          </a:p>
          <a:p>
            <a:pPr algn="just"/>
            <a:endParaRPr lang="en-US" dirty="0"/>
          </a:p>
          <a:p>
            <a:pPr algn="just"/>
            <a:r>
              <a:rPr lang="en-US" dirty="0"/>
              <a:t>Data Center OR region: cloud vendors to achieve scalability, elasticity </a:t>
            </a:r>
            <a:endParaRPr lang="en-US" dirty="0" smtClean="0"/>
          </a:p>
          <a:p>
            <a:pPr algn="just"/>
            <a:r>
              <a:rPr lang="en-US" dirty="0" smtClean="0"/>
              <a:t>and </a:t>
            </a:r>
            <a:r>
              <a:rPr lang="en-US" dirty="0"/>
              <a:t>compliance, they have data kept at different locations in </a:t>
            </a:r>
            <a:endParaRPr lang="en-US" dirty="0" smtClean="0"/>
          </a:p>
          <a:p>
            <a:pPr algn="just"/>
            <a:r>
              <a:rPr lang="en-US" dirty="0" smtClean="0"/>
              <a:t>the </a:t>
            </a:r>
            <a:r>
              <a:rPr lang="en-US" dirty="0"/>
              <a:t>world which is knowns as Data centers.</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Set up SAC Trial Account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938" y="1112148"/>
            <a:ext cx="7751445" cy="54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Modelling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3171743-23B4-429B-829A-E4E56883CFCB}"/>
              </a:ext>
            </a:extLst>
          </p:cNvPr>
          <p:cNvSpPr txBox="1"/>
          <p:nvPr/>
        </p:nvSpPr>
        <p:spPr>
          <a:xfrm>
            <a:off x="261764" y="766482"/>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r>
              <a:rPr lang="en-US" dirty="0" smtClean="0"/>
              <a:t>.</a:t>
            </a:r>
          </a:p>
          <a:p>
            <a:r>
              <a:rPr lang="en-US" b="1" dirty="0" smtClean="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r>
                <a:rPr lang="en-US" sz="2000" dirty="0" smtClean="0">
                  <a:solidFill>
                    <a:schemeClr val="bg1"/>
                  </a:solidFill>
                </a:rPr>
                <a:t>.</a:t>
              </a:r>
              <a:endParaRPr lang="en-US" sz="2000" dirty="0">
                <a:solidFill>
                  <a:schemeClr val="bg1"/>
                </a:solidFill>
              </a:endParaRP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Blending of Data.</a:t>
              </a:r>
              <a:r>
                <a:rPr lang="en-US" sz="1400" kern="0" dirty="0" smtClean="0">
                  <a:solidFill>
                    <a:schemeClr val="bg1"/>
                  </a:solidFill>
                  <a:latin typeface="Arial" pitchFamily="34" charset="0"/>
                  <a:cs typeface="Arial" pitchFamily="34" charset="0"/>
                </a:rPr>
                <a:t> </a:t>
              </a:r>
              <a:endParaRPr lang="en-US" sz="1400" kern="0" dirty="0">
                <a:solidFill>
                  <a:schemeClr val="bg1"/>
                </a:solidFill>
                <a:latin typeface="Arial" pitchFamily="34" charset="0"/>
                <a:cs typeface="Arial" pitchFamily="34" charset="0"/>
              </a:endParaRP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Hierarchy</a:t>
              </a:r>
              <a:endParaRPr lang="en-US" sz="2000" kern="0" dirty="0">
                <a:solidFill>
                  <a:schemeClr val="bg1"/>
                </a:solidFill>
                <a:latin typeface="Arial" pitchFamily="34" charset="0"/>
                <a:cs typeface="Arial" pitchFamily="34" charset="0"/>
              </a:endParaRP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a:t>
              </a:r>
              <a:r>
                <a:rPr lang="en-US" sz="2000" dirty="0" smtClean="0">
                  <a:solidFill>
                    <a:schemeClr val="bg1"/>
                  </a:solidFill>
                </a:rPr>
                <a:t>measures.</a:t>
              </a:r>
              <a:endParaRPr lang="en-US" sz="2000" dirty="0">
                <a:solidFill>
                  <a:schemeClr val="bg1"/>
                </a:solidFill>
              </a:endParaRP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a:t>
              </a:r>
              <a:r>
                <a:rPr lang="en-US" sz="2000" dirty="0" smtClean="0">
                  <a:solidFill>
                    <a:schemeClr val="bg1"/>
                  </a:solidFill>
                </a:rPr>
                <a:t>measures.</a:t>
              </a:r>
              <a:endParaRPr lang="en-US" sz="2000" dirty="0">
                <a:solidFill>
                  <a:schemeClr val="bg1"/>
                </a:solidFill>
              </a:endParaRP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Types of Model</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Embedded Models are only used in one </a:t>
              </a:r>
              <a:r>
                <a:rPr lang="en-US" dirty="0" smtClean="0">
                  <a:solidFill>
                    <a:schemeClr val="tx1"/>
                  </a:solidFill>
                </a:rPr>
                <a:t>story.</a:t>
              </a:r>
            </a:p>
            <a:p>
              <a:r>
                <a:rPr lang="en-US" dirty="0" smtClean="0">
                  <a:solidFill>
                    <a:schemeClr val="tx1"/>
                  </a:solidFill>
                </a:rPr>
                <a:t>Public </a:t>
              </a:r>
              <a:r>
                <a:rPr lang="en-US" dirty="0">
                  <a:solidFill>
                    <a:schemeClr val="tx1"/>
                  </a:solidFill>
                </a:rPr>
                <a:t>models can be used in Multiple stories – </a:t>
              </a:r>
              <a:r>
                <a:rPr lang="en-US" dirty="0" smtClean="0">
                  <a:solidFill>
                    <a:schemeClr val="tx1"/>
                  </a:solidFill>
                </a:rPr>
                <a:t>Reusable.</a:t>
              </a:r>
              <a:endParaRPr lang="en-US" dirty="0">
                <a:solidFill>
                  <a:schemeClr val="tx1"/>
                </a:solidFill>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Analytics models are used in BI Stories, and Planning models are using in planning </a:t>
              </a:r>
              <a:r>
                <a:rPr lang="en-US" dirty="0" smtClean="0">
                  <a:solidFill>
                    <a:schemeClr val="tx1"/>
                  </a:solidFill>
                </a:rPr>
                <a:t>scenario, Most </a:t>
              </a:r>
              <a:r>
                <a:rPr lang="en-US" dirty="0">
                  <a:solidFill>
                    <a:schemeClr val="tx1"/>
                  </a:solidFill>
                </a:rPr>
                <a:t>of the models are Analytic Models = Account Dimension </a:t>
              </a:r>
              <a:r>
                <a:rPr lang="en-US" dirty="0">
                  <a:solidFill>
                    <a:schemeClr val="tx1"/>
                  </a:solidFill>
                  <a:sym typeface="Wingdings" panose="05000000000000000000" pitchFamily="2" charset="2"/>
                </a:rPr>
                <a:t> Grouping of </a:t>
              </a:r>
              <a:r>
                <a:rPr lang="en-US" dirty="0" smtClean="0">
                  <a:solidFill>
                    <a:schemeClr val="tx1"/>
                  </a:solidFill>
                  <a:sym typeface="Wingdings" panose="05000000000000000000" pitchFamily="2" charset="2"/>
                </a:rPr>
                <a:t>measure.</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A planning model has following mandatory – Account, Category(version), Time, </a:t>
              </a:r>
              <a:r>
                <a:rPr lang="en-US" dirty="0" smtClean="0">
                  <a:solidFill>
                    <a:schemeClr val="tx1"/>
                  </a:solidFill>
                  <a:sym typeface="Wingdings" panose="05000000000000000000" pitchFamily="2" charset="2"/>
                </a:rPr>
                <a:t>Org.</a:t>
              </a:r>
              <a:endParaRPr lang="en-US" dirty="0">
                <a:solidFill>
                  <a:schemeClr val="tx1"/>
                </a:solidFill>
                <a:sym typeface="Wingdings" panose="05000000000000000000" pitchFamily="2" charset="2"/>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sym typeface="Wingdings" panose="05000000000000000000" pitchFamily="2" charset="2"/>
                </a:rPr>
                <a:t>All the data is stored inside </a:t>
              </a:r>
              <a:r>
                <a:rPr lang="en-US" dirty="0" smtClean="0">
                  <a:solidFill>
                    <a:schemeClr val="tx1"/>
                  </a:solidFill>
                  <a:sym typeface="Wingdings" panose="05000000000000000000" pitchFamily="2" charset="2"/>
                </a:rPr>
                <a:t>SAC are known as Acquired Data Model.</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Live – Only the skeleton of the data is kept in SAC, the data and security is with source </a:t>
              </a:r>
              <a:r>
                <a:rPr lang="en-US" dirty="0" smtClean="0">
                  <a:solidFill>
                    <a:schemeClr val="tx1"/>
                  </a:solidFill>
                  <a:sym typeface="Wingdings" panose="05000000000000000000" pitchFamily="2" charset="2"/>
                </a:rPr>
                <a:t>system.</a:t>
              </a:r>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01</a:t>
                </a:r>
                <a:endParaRPr lang="en-US" sz="1800" dirty="0" smtClean="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smtClean="0">
                    <a:solidFill>
                      <a:schemeClr val="tx1">
                        <a:lumMod val="85000"/>
                        <a:lumOff val="15000"/>
                      </a:schemeClr>
                    </a:solidFill>
                    <a:latin typeface="Arial" pitchFamily="34" charset="0"/>
                    <a:cs typeface="Arial" pitchFamily="34" charset="0"/>
                  </a:rPr>
                  <a:t>02</a:t>
                </a:r>
                <a:endParaRPr lang="en-US" sz="1800" dirty="0" smtClean="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03</a:t>
                </a:r>
                <a:endParaRPr lang="en-US" sz="1800" dirty="0" smtClean="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7607</TotalTime>
  <Words>1115</Words>
  <Application>Microsoft Office PowerPoint</Application>
  <PresentationFormat>Widescreen</PresentationFormat>
  <Paragraphs>200</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596</cp:revision>
  <dcterms:created xsi:type="dcterms:W3CDTF">2016-07-10T03:33:26Z</dcterms:created>
  <dcterms:modified xsi:type="dcterms:W3CDTF">2021-05-22T04:43:57Z</dcterms:modified>
</cp:coreProperties>
</file>